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9" r:id="rId4"/>
    <p:sldId id="258" r:id="rId5"/>
    <p:sldId id="266" r:id="rId6"/>
    <p:sldId id="263" r:id="rId7"/>
    <p:sldId id="260" r:id="rId8"/>
    <p:sldId id="261" r:id="rId9"/>
    <p:sldId id="262" r:id="rId10"/>
    <p:sldId id="264" r:id="rId11"/>
    <p:sldId id="265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  <p:sldId id="314" r:id="rId21"/>
    <p:sldId id="313" r:id="rId22"/>
    <p:sldId id="315" r:id="rId23"/>
    <p:sldId id="275" r:id="rId24"/>
    <p:sldId id="277" r:id="rId25"/>
    <p:sldId id="276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8" r:id="rId46"/>
    <p:sldId id="297" r:id="rId47"/>
    <p:sldId id="299" r:id="rId48"/>
    <p:sldId id="301" r:id="rId49"/>
    <p:sldId id="300" r:id="rId50"/>
    <p:sldId id="302" r:id="rId51"/>
    <p:sldId id="303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04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222" autoAdjust="0"/>
  </p:normalViewPr>
  <p:slideViewPr>
    <p:cSldViewPr>
      <p:cViewPr>
        <p:scale>
          <a:sx n="66" d="100"/>
          <a:sy n="66" d="100"/>
        </p:scale>
        <p:origin x="-1692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3BAE-311D-42AC-A95D-AB66734AE84A}" type="datetimeFigureOut">
              <a:rPr lang="zh-CN" altLang="en-US" smtClean="0"/>
              <a:t>2015/6/17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42EB-8E7D-46BF-8767-AA89EC4E5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544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65AF-CE29-43ED-93FB-F4E855BADF28}" type="datetimeFigureOut">
              <a:rPr lang="zh-CN" altLang="en-US" smtClean="0"/>
              <a:t>2015/6/17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4351B-BAF8-41FA-9DB0-79AEBFEC0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41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4351B-BAF8-41FA-9DB0-79AEBFEC0A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1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4351B-BAF8-41FA-9DB0-79AEBFEC0A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14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4351B-BAF8-41FA-9DB0-79AEBFEC0A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4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4351B-BAF8-41FA-9DB0-79AEBFEC0A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53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4351B-BAF8-41FA-9DB0-79AEBFEC0A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4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556792"/>
            <a:ext cx="7772400" cy="147002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3356992"/>
            <a:ext cx="6400800" cy="86409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98" y="404664"/>
            <a:ext cx="1008112" cy="1008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80" y="404776"/>
            <a:ext cx="1008000" cy="10080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67544" y="6309320"/>
            <a:ext cx="14401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476672"/>
            <a:ext cx="5688632" cy="7920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987824" y="476672"/>
            <a:ext cx="568863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95536" y="6217627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395536" y="623731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938097" y="987148"/>
            <a:ext cx="568873" cy="425628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67544" y="915140"/>
            <a:ext cx="507072" cy="42562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62738" y="620688"/>
            <a:ext cx="504056" cy="432048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014766" y="404664"/>
            <a:ext cx="0" cy="10800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1560" y="1268760"/>
            <a:ext cx="15121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380312" y="630932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1FDB8A8-6545-4EB8-A30F-B5CFD7A64B3F}" type="slidenum">
              <a:rPr lang="zh-CN" altLang="en-US" sz="1400" smtClean="0"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83568" y="630932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日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00FF"/>
        </a:buClr>
        <a:buFont typeface="Wingdings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2400" cy="936104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CCH</a:t>
            </a:r>
            <a:r>
              <a:rPr lang="zh-CN" altLang="en-US" sz="4000" b="1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小组讨论会</a:t>
            </a:r>
            <a:endParaRPr lang="zh-CN" altLang="en-US" sz="40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9552" y="3429000"/>
            <a:ext cx="6400800" cy="2088232"/>
          </a:xfrm>
        </p:spPr>
        <p:txBody>
          <a:bodyPr/>
          <a:lstStyle/>
          <a:p>
            <a:r>
              <a:rPr lang="zh-CN" altLang="en-US" dirty="0" smtClean="0"/>
              <a:t>汇报人：张双喜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000" dirty="0" smtClean="0"/>
              <a:t>地球物理与空间信息学院</a:t>
            </a:r>
            <a:endParaRPr lang="en-US" altLang="zh-CN" sz="2000" dirty="0" smtClean="0"/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06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日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小波模极大值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1600" b="1" dirty="0" smtClean="0"/>
              <a:t>程序中需要修改的地方：</a:t>
            </a:r>
            <a:endParaRPr lang="en-US" altLang="zh-CN" sz="1600" b="1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1600" b="1" dirty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1600" b="1" dirty="0" smtClean="0"/>
              <a:t>另外：计算结果可保存为</a:t>
            </a:r>
            <a:r>
              <a:rPr lang="en-US" altLang="zh-CN" sz="1600" b="1" dirty="0" smtClean="0"/>
              <a:t>.</a:t>
            </a:r>
            <a:r>
              <a:rPr lang="en-US" altLang="zh-CN" sz="1600" b="1" dirty="0" err="1" smtClean="0"/>
              <a:t>grd</a:t>
            </a:r>
            <a:r>
              <a:rPr lang="zh-CN" altLang="en-US" sz="1600" b="1" dirty="0" smtClean="0"/>
              <a:t>和</a:t>
            </a:r>
            <a:r>
              <a:rPr lang="en-US" altLang="zh-CN" sz="1600" b="1" dirty="0" smtClean="0"/>
              <a:t>.</a:t>
            </a:r>
            <a:r>
              <a:rPr lang="en-US" altLang="zh-CN" sz="1600" b="1" dirty="0" err="1" smtClean="0"/>
              <a:t>dat</a:t>
            </a:r>
            <a:r>
              <a:rPr lang="zh-CN" altLang="en-US" sz="1600" b="1" dirty="0" smtClean="0"/>
              <a:t>格式</a:t>
            </a:r>
            <a:endParaRPr lang="en-US" altLang="zh-CN" sz="1600" b="1" dirty="0" smtClean="0"/>
          </a:p>
          <a:p>
            <a:pPr marL="0" indent="0">
              <a:buClr>
                <a:srgbClr val="0000FF"/>
              </a:buClr>
              <a:buNone/>
            </a:pPr>
            <a:endParaRPr lang="zh-CN" altLang="en-US" sz="16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" y="2386013"/>
            <a:ext cx="39528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" y="3284984"/>
            <a:ext cx="72199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683568" y="2564904"/>
            <a:ext cx="24482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9552" y="3284984"/>
            <a:ext cx="237626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0" y="4725144"/>
            <a:ext cx="28479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83" y="4725144"/>
            <a:ext cx="38385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7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小波模极大值一个优点，就是抗噪声干扰能力比较好。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37242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1323"/>
            <a:ext cx="37338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r="-1"/>
          <a:stretch/>
        </p:blipFill>
        <p:spPr bwMode="auto">
          <a:xfrm>
            <a:off x="522244" y="3141328"/>
            <a:ext cx="332967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27" y="44984"/>
            <a:ext cx="3347701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4624"/>
            <a:ext cx="338685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89" y="3212976"/>
            <a:ext cx="3358983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边界识别结果-TAHG（无噪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7" y="1966336"/>
            <a:ext cx="4068885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边界识别结果-TAHG（有噪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66336"/>
            <a:ext cx="4068883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6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732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GMT</a:t>
            </a:r>
            <a:r>
              <a:rPr lang="zh-CN" altLang="en-US" dirty="0" smtClean="0"/>
              <a:t>安装与使用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完全按照安装说明进行安装，就可以正常显示汉字和使用。</a:t>
            </a: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17713"/>
            <a:ext cx="44577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/>
          <a:stretch/>
        </p:blipFill>
        <p:spPr bwMode="auto">
          <a:xfrm>
            <a:off x="107504" y="2517713"/>
            <a:ext cx="391143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右箭头 3"/>
          <p:cNvSpPr/>
          <p:nvPr/>
        </p:nvSpPr>
        <p:spPr>
          <a:xfrm>
            <a:off x="2987824" y="3749140"/>
            <a:ext cx="1368152" cy="35077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355976" y="4293096"/>
            <a:ext cx="324036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27984" y="2420888"/>
            <a:ext cx="4536504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位场中利用</a:t>
            </a:r>
            <a:r>
              <a:rPr lang="en-US" altLang="zh-CN" sz="2000" dirty="0" smtClean="0"/>
              <a:t>surfer</a:t>
            </a:r>
            <a:r>
              <a:rPr lang="zh-CN" altLang="en-US" sz="2000" dirty="0" smtClean="0"/>
              <a:t>画图：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等值线图</a:t>
            </a:r>
            <a:r>
              <a:rPr lang="zh-CN" altLang="en-US" sz="2000" dirty="0" smtClean="0">
                <a:solidFill>
                  <a:srgbClr val="0000FF"/>
                </a:solidFill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等值线填充图</a:t>
            </a:r>
            <a:r>
              <a:rPr lang="zh-CN" altLang="en-US" sz="2000" dirty="0" smtClean="0">
                <a:solidFill>
                  <a:srgbClr val="0000FF"/>
                </a:solidFill>
              </a:rPr>
              <a:t>和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Image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图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"/>
          <a:stretch/>
        </p:blipFill>
        <p:spPr>
          <a:xfrm>
            <a:off x="5176688" y="2467808"/>
            <a:ext cx="3686412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/>
          <a:stretch/>
        </p:blipFill>
        <p:spPr>
          <a:xfrm>
            <a:off x="201428" y="2436764"/>
            <a:ext cx="4619340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5656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墨卡托投影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58160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艾伯特投影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6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创建地形</a:t>
            </a:r>
            <a:r>
              <a:rPr lang="en-US" altLang="zh-CN" sz="2000" dirty="0" smtClean="0"/>
              <a:t>DEM</a:t>
            </a:r>
            <a:r>
              <a:rPr lang="zh-CN" altLang="en-US" sz="2000" dirty="0" smtClean="0"/>
              <a:t>图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88" y="2025304"/>
            <a:ext cx="546120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利用自己创建的色标文件画图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1" y="1988840"/>
            <a:ext cx="49053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2" y="4653136"/>
            <a:ext cx="35337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形标注 3"/>
          <p:cNvSpPr/>
          <p:nvPr/>
        </p:nvSpPr>
        <p:spPr>
          <a:xfrm>
            <a:off x="3419872" y="1592796"/>
            <a:ext cx="2401721" cy="792088"/>
          </a:xfrm>
          <a:prstGeom prst="wedgeEllipseCallout">
            <a:avLst>
              <a:gd name="adj1" fmla="val -69432"/>
              <a:gd name="adj2" fmla="val 753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GMT</a:t>
            </a:r>
            <a:r>
              <a:rPr lang="zh-CN" altLang="en-US" dirty="0" smtClean="0">
                <a:solidFill>
                  <a:srgbClr val="FF0000"/>
                </a:solidFill>
              </a:rPr>
              <a:t>色标文件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2771800" y="5265439"/>
            <a:ext cx="2664296" cy="864096"/>
          </a:xfrm>
          <a:prstGeom prst="wedgeEllipseCallout">
            <a:avLst>
              <a:gd name="adj1" fmla="val -53035"/>
              <a:gd name="adj2" fmla="val -655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Surfer</a:t>
            </a:r>
            <a:r>
              <a:rPr lang="zh-CN" altLang="en-US" dirty="0" smtClean="0">
                <a:solidFill>
                  <a:srgbClr val="FF0000"/>
                </a:solidFill>
              </a:rPr>
              <a:t>色标文件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8" y="2852936"/>
            <a:ext cx="45434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形标注 5"/>
          <p:cNvSpPr/>
          <p:nvPr/>
        </p:nvSpPr>
        <p:spPr>
          <a:xfrm>
            <a:off x="5580112" y="1988840"/>
            <a:ext cx="3563888" cy="864096"/>
          </a:xfrm>
          <a:prstGeom prst="wedgeEllipseCallout">
            <a:avLst>
              <a:gd name="adj1" fmla="val -57762"/>
              <a:gd name="adj2" fmla="val 750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依据</a:t>
            </a:r>
            <a:r>
              <a:rPr lang="en-US" altLang="zh-CN" dirty="0" smtClean="0">
                <a:solidFill>
                  <a:srgbClr val="FF0000"/>
                </a:solidFill>
              </a:rPr>
              <a:t>Surfer</a:t>
            </a:r>
            <a:r>
              <a:rPr lang="zh-CN" altLang="en-US" dirty="0" smtClean="0">
                <a:solidFill>
                  <a:srgbClr val="FF0000"/>
                </a:solidFill>
              </a:rPr>
              <a:t>色标文件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自定义的</a:t>
            </a:r>
            <a:r>
              <a:rPr lang="en-US" altLang="zh-CN" dirty="0" smtClean="0">
                <a:solidFill>
                  <a:srgbClr val="FF0000"/>
                </a:solidFill>
              </a:rPr>
              <a:t>GMT</a:t>
            </a:r>
            <a:r>
              <a:rPr lang="zh-CN" altLang="en-US" dirty="0" smtClean="0">
                <a:solidFill>
                  <a:srgbClr val="FF0000"/>
                </a:solidFill>
              </a:rPr>
              <a:t>色标文件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4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49367"/>
            <a:ext cx="4122115" cy="359359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89" y="1730816"/>
            <a:ext cx="4122115" cy="3593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9672" y="55172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自定义色标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55172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系统自带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442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GMT</a:t>
            </a:r>
            <a:r>
              <a:rPr lang="zh-CN" altLang="en-US" dirty="0" smtClean="0"/>
              <a:t>之图像合并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44" y="2204864"/>
            <a:ext cx="50603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02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GMT</a:t>
            </a:r>
            <a:r>
              <a:rPr lang="zh-CN" altLang="en-US" dirty="0" smtClean="0"/>
              <a:t>之图像合并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/>
              <a:t>      </a:t>
            </a:r>
            <a:r>
              <a:rPr lang="zh-CN" altLang="en-US" sz="1800" b="1" dirty="0" smtClean="0">
                <a:solidFill>
                  <a:srgbClr val="0000FF"/>
                </a:solidFill>
              </a:rPr>
              <a:t>脚本合并过程当中的要点：</a:t>
            </a:r>
            <a:endParaRPr lang="en-US" altLang="zh-CN" sz="18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 smtClean="0"/>
              <a:t>所有绘图命令的输出要重定向到同一个</a:t>
            </a:r>
            <a:r>
              <a:rPr lang="en-US" altLang="zh-CN" sz="1800" dirty="0" smtClean="0"/>
              <a:t>PS</a:t>
            </a:r>
            <a:r>
              <a:rPr lang="zh-CN" altLang="en-US" sz="1800" dirty="0" smtClean="0"/>
              <a:t>文件中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 smtClean="0"/>
              <a:t>注意</a:t>
            </a:r>
            <a:r>
              <a:rPr lang="en-US" altLang="zh-CN" sz="1800" dirty="0" smtClean="0"/>
              <a:t>-K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-O</a:t>
            </a:r>
            <a:r>
              <a:rPr lang="zh-CN" altLang="en-US" sz="1800" dirty="0" smtClean="0"/>
              <a:t>选项的正确使用</a:t>
            </a:r>
            <a:endParaRPr lang="en-US" altLang="zh-CN" sz="1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 smtClean="0"/>
              <a:t>使用</a:t>
            </a:r>
            <a:r>
              <a:rPr lang="en-US" altLang="zh-CN" sz="1800" dirty="0" smtClean="0"/>
              <a:t>-X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-Y</a:t>
            </a:r>
            <a:r>
              <a:rPr lang="zh-CN" altLang="en-US" sz="1800" dirty="0" smtClean="0"/>
              <a:t>调节每个子图的位置</a:t>
            </a:r>
            <a:r>
              <a:rPr lang="en-US" altLang="zh-CN" sz="1800" dirty="0" smtClean="0"/>
              <a:t>      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4471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73" y="1600200"/>
            <a:ext cx="5646053" cy="4525963"/>
          </a:xfrm>
        </p:spPr>
      </p:pic>
    </p:spTree>
    <p:extLst>
      <p:ext uri="{BB962C8B-B14F-4D97-AF65-F5344CB8AC3E}">
        <p14:creationId xmlns:p14="http://schemas.microsoft.com/office/powerpoint/2010/main" val="329210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不同投影方式下绘图</a:t>
            </a:r>
            <a:endParaRPr lang="zh-CN" alt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1"/>
            <a:ext cx="2232248" cy="238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27" y="188640"/>
            <a:ext cx="4221446" cy="23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36" y="3013671"/>
            <a:ext cx="6120000" cy="363585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26048"/>
            <a:ext cx="2361246" cy="241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3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经验模态分解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13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一维经验模态分解（</a:t>
            </a:r>
            <a:r>
              <a:rPr lang="en-US" altLang="zh-CN" dirty="0" smtClean="0"/>
              <a:t>EMD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程序中应注意的地方：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）主程序：</a:t>
            </a:r>
            <a:r>
              <a:rPr lang="en-US" altLang="zh-CN" sz="2000" dirty="0" smtClean="0"/>
              <a:t>test_emd_1D.m</a:t>
            </a:r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）函数中</a:t>
            </a:r>
            <a:r>
              <a:rPr lang="en-US" altLang="zh-CN" sz="2000" dirty="0" err="1" smtClean="0"/>
              <a:t>emd.m</a:t>
            </a: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r>
              <a:rPr lang="en-US" altLang="zh-CN" sz="2000" dirty="0" smtClean="0"/>
              <a:t>      </a:t>
            </a:r>
            <a:r>
              <a:rPr lang="zh-CN" altLang="en-US" sz="2000" dirty="0" smtClean="0"/>
              <a:t>设定固定的分解阶次，若了解信号的希尔伯特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黄变换谱，边际谱等，查看文件夹</a:t>
            </a:r>
            <a:r>
              <a:rPr lang="en-US" altLang="zh-CN" sz="2000" dirty="0"/>
              <a:t>《EMDs</a:t>
            </a:r>
            <a:r>
              <a:rPr lang="zh-CN" altLang="en-US" sz="2000" dirty="0"/>
              <a:t>备份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的主程序</a:t>
            </a:r>
            <a:r>
              <a:rPr lang="en-US" altLang="zh-CN" sz="2000" dirty="0" err="1"/>
              <a:t>EMD_practical_data.m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0" y="4910539"/>
            <a:ext cx="76295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9" y="2420888"/>
            <a:ext cx="42767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755576" y="2420888"/>
            <a:ext cx="26642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5154" y="5104125"/>
            <a:ext cx="1872208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4427984" y="5822327"/>
            <a:ext cx="2664296" cy="919041"/>
          </a:xfrm>
          <a:prstGeom prst="wedgeEllipseCallout">
            <a:avLst>
              <a:gd name="adj1" fmla="val -57657"/>
              <a:gd name="adj2" fmla="val -8956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若想分解彻底需将此语句注释掉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52673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1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43282"/>
            <a:ext cx="4320000" cy="27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43282"/>
            <a:ext cx="3696122" cy="277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47726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EMD</a:t>
            </a:r>
            <a:r>
              <a:rPr lang="zh-CN" altLang="en-US" dirty="0" smtClean="0"/>
              <a:t>分解结果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28184" y="47726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EMD</a:t>
            </a:r>
            <a:r>
              <a:rPr lang="zh-CN" altLang="en-US" dirty="0" smtClean="0"/>
              <a:t>重构结果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0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二维经验模态分解（</a:t>
            </a:r>
            <a:r>
              <a:rPr lang="en-US" altLang="zh-CN" dirty="0" smtClean="0"/>
              <a:t>BEMD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程序中应注意的地方：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）主程序</a:t>
            </a:r>
            <a:r>
              <a:rPr lang="en-US" altLang="zh-CN" sz="2000" dirty="0" err="1" smtClean="0"/>
              <a:t>BEMD_main.m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en-US" altLang="zh-CN" sz="2000" dirty="0"/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en-US" altLang="zh-CN" sz="2000" dirty="0" err="1" smtClean="0"/>
              <a:t>bemd.m</a:t>
            </a:r>
            <a:r>
              <a:rPr lang="zh-CN" altLang="en-US" sz="2000" dirty="0" smtClean="0"/>
              <a:t>函数中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zh-CN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348880"/>
            <a:ext cx="6981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" y="4737342"/>
            <a:ext cx="77247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77272"/>
            <a:ext cx="79724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1115616" y="2780928"/>
            <a:ext cx="381642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99592" y="4941168"/>
            <a:ext cx="1152128" cy="262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15616" y="6093296"/>
            <a:ext cx="17281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8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229600" cy="3970907"/>
          </a:xfrm>
        </p:spPr>
      </p:pic>
    </p:spTree>
    <p:extLst>
      <p:ext uri="{BB962C8B-B14F-4D97-AF65-F5344CB8AC3E}">
        <p14:creationId xmlns:p14="http://schemas.microsoft.com/office/powerpoint/2010/main" val="964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边界识别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073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166459" cy="4525963"/>
          </a:xfrm>
        </p:spPr>
      </p:pic>
    </p:spTree>
    <p:extLst>
      <p:ext uri="{BB962C8B-B14F-4D97-AF65-F5344CB8AC3E}">
        <p14:creationId xmlns:p14="http://schemas.microsoft.com/office/powerpoint/2010/main" val="14510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rgbClr val="0000FF"/>
                </a:solidFill>
              </a:rPr>
              <a:t>小</a:t>
            </a:r>
            <a:r>
              <a:rPr lang="zh-CN" altLang="en-US" sz="2200" b="1" dirty="0" smtClean="0">
                <a:solidFill>
                  <a:srgbClr val="0000FF"/>
                </a:solidFill>
              </a:rPr>
              <a:t>波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76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一维位场小波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en-US" altLang="zh-CN" sz="2000" dirty="0"/>
              <a:t>Wavelet_1D.m</a:t>
            </a:r>
            <a:r>
              <a:rPr lang="zh-CN" altLang="en-US" sz="2000" dirty="0" smtClean="0"/>
              <a:t>程序中应注意的事项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zh-CN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25138"/>
            <a:ext cx="3714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65341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77" y="5373216"/>
            <a:ext cx="5467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827584" y="2204864"/>
            <a:ext cx="29523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27584" y="3717032"/>
            <a:ext cx="14761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99592" y="5373216"/>
            <a:ext cx="194421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3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2185"/>
            <a:ext cx="6233701" cy="6660000"/>
          </a:xfrm>
        </p:spPr>
      </p:pic>
    </p:spTree>
    <p:extLst>
      <p:ext uri="{BB962C8B-B14F-4D97-AF65-F5344CB8AC3E}">
        <p14:creationId xmlns:p14="http://schemas.microsoft.com/office/powerpoint/2010/main" val="14221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29600" cy="3967030"/>
          </a:xfrm>
        </p:spPr>
      </p:pic>
      <p:sp>
        <p:nvSpPr>
          <p:cNvPr id="7" name="TextBox 6"/>
          <p:cNvSpPr txBox="1"/>
          <p:nvPr/>
        </p:nvSpPr>
        <p:spPr>
          <a:xfrm>
            <a:off x="3779912" y="58052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小波重构异常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1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二维位场小波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en-US" altLang="zh-CN" sz="2000" dirty="0" err="1"/>
              <a:t>Potential_Wavelet.m</a:t>
            </a:r>
            <a:r>
              <a:rPr lang="zh-CN" altLang="en-US" sz="2000" dirty="0" smtClean="0"/>
              <a:t>程序中需要注意到的地方</a:t>
            </a:r>
            <a:endParaRPr lang="en-US" altLang="zh-CN" sz="2000" dirty="0" smtClean="0"/>
          </a:p>
          <a:p>
            <a:pPr marL="0" indent="0">
              <a:buClr>
                <a:srgbClr val="0000FF"/>
              </a:buClr>
              <a:buNone/>
            </a:pP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3629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6" y="2996952"/>
            <a:ext cx="60579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11" y="4653136"/>
            <a:ext cx="30384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755576" y="2276872"/>
            <a:ext cx="20882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55576" y="2996952"/>
            <a:ext cx="123844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5576" y="4869160"/>
            <a:ext cx="104411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2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en-US" altLang="zh-CN" sz="2000" dirty="0" smtClean="0"/>
              <a:t>《</a:t>
            </a:r>
            <a:r>
              <a:rPr lang="zh-CN" altLang="en-US" sz="2000" dirty="0" smtClean="0"/>
              <a:t>二维小波阈值滤波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模块</a:t>
            </a:r>
            <a:endParaRPr lang="zh-CN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2" y="2353822"/>
            <a:ext cx="77628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1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7181"/>
            <a:ext cx="5400000" cy="6667369"/>
          </a:xfrm>
        </p:spPr>
      </p:pic>
    </p:spTree>
    <p:extLst>
      <p:ext uri="{BB962C8B-B14F-4D97-AF65-F5344CB8AC3E}">
        <p14:creationId xmlns:p14="http://schemas.microsoft.com/office/powerpoint/2010/main" val="12486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en-US" altLang="zh-CN" sz="2000" dirty="0" smtClean="0"/>
              <a:t>《</a:t>
            </a:r>
            <a:r>
              <a:rPr lang="zh-CN" altLang="en-US" sz="2000" dirty="0" smtClean="0"/>
              <a:t>多尺度分解</a:t>
            </a:r>
            <a:r>
              <a:rPr lang="en-US" altLang="zh-CN" sz="2000" dirty="0" smtClean="0"/>
              <a:t>》</a:t>
            </a:r>
            <a:r>
              <a:rPr lang="zh-CN" altLang="en-US" sz="2000" dirty="0"/>
              <a:t>模块</a:t>
            </a:r>
          </a:p>
          <a:p>
            <a:pPr marL="0" indent="0">
              <a:buClr>
                <a:srgbClr val="0000FF"/>
              </a:buClr>
              <a:buNone/>
            </a:pPr>
            <a:r>
              <a:rPr lang="zh-CN" altLang="en-US" sz="2000" dirty="0" smtClean="0"/>
              <a:t>  程序第</a:t>
            </a:r>
            <a:r>
              <a:rPr lang="en-US" altLang="zh-CN" sz="2000" dirty="0" smtClean="0"/>
              <a:t>34</a:t>
            </a:r>
            <a:r>
              <a:rPr lang="zh-CN" altLang="en-US" sz="2000" dirty="0" smtClean="0"/>
              <a:t>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112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行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493516"/>
            <a:ext cx="42767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7" y="5183749"/>
            <a:ext cx="79724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79639" y="4509120"/>
            <a:ext cx="553998" cy="674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……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8229600" cy="2873329"/>
          </a:xfrm>
        </p:spPr>
      </p:pic>
    </p:spTree>
    <p:extLst>
      <p:ext uri="{BB962C8B-B14F-4D97-AF65-F5344CB8AC3E}">
        <p14:creationId xmlns:p14="http://schemas.microsoft.com/office/powerpoint/2010/main" val="640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620688"/>
            <a:ext cx="5184576" cy="648072"/>
          </a:xfrm>
        </p:spPr>
        <p:txBody>
          <a:bodyPr/>
          <a:lstStyle/>
          <a:p>
            <a:pPr algn="l"/>
            <a:r>
              <a:rPr lang="zh-CN" altLang="en-US" b="1" dirty="0" smtClean="0"/>
              <a:t>            边界识别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常规边界识别方法</a:t>
            </a:r>
            <a:endParaRPr lang="en-US" altLang="zh-CN" sz="2000" dirty="0" smtClean="0"/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endParaRPr lang="en-US" altLang="zh-CN" sz="2000" dirty="0"/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49" y="2060848"/>
            <a:ext cx="52101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547664" y="4005064"/>
            <a:ext cx="5760640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47664" y="2276872"/>
            <a:ext cx="28803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2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229600" cy="2768641"/>
          </a:xfrm>
        </p:spPr>
      </p:pic>
    </p:spTree>
    <p:extLst>
      <p:ext uri="{BB962C8B-B14F-4D97-AF65-F5344CB8AC3E}">
        <p14:creationId xmlns:p14="http://schemas.microsoft.com/office/powerpoint/2010/main" val="25957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340768"/>
            <a:ext cx="4288441" cy="4525963"/>
          </a:xfrm>
        </p:spPr>
      </p:pic>
    </p:spTree>
    <p:extLst>
      <p:ext uri="{BB962C8B-B14F-4D97-AF65-F5344CB8AC3E}">
        <p14:creationId xmlns:p14="http://schemas.microsoft.com/office/powerpoint/2010/main" val="42617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时频分析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157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不</a:t>
            </a:r>
            <a:r>
              <a:rPr lang="zh-CN" altLang="en-US" sz="2000" dirty="0" smtClean="0"/>
              <a:t>同时频分析方法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7" y="2928511"/>
            <a:ext cx="3449250" cy="17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98" y="2132856"/>
            <a:ext cx="53530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90" y="2636912"/>
            <a:ext cx="35528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792688"/>
            <a:ext cx="36480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72" y="4069795"/>
            <a:ext cx="34956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90" y="3305793"/>
            <a:ext cx="4705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27798"/>
            <a:ext cx="42481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>
            <a:endCxn id="1029" idx="1"/>
          </p:cNvCxnSpPr>
          <p:nvPr/>
        </p:nvCxnSpPr>
        <p:spPr>
          <a:xfrm flipV="1">
            <a:off x="1259632" y="2266206"/>
            <a:ext cx="1991766" cy="7891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1259632" y="2928511"/>
            <a:ext cx="1979858" cy="3772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79712" y="3645024"/>
            <a:ext cx="13187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619672" y="3861048"/>
            <a:ext cx="1631726" cy="4468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79712" y="4221088"/>
            <a:ext cx="1318718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031" idx="1"/>
          </p:cNvCxnSpPr>
          <p:nvPr/>
        </p:nvCxnSpPr>
        <p:spPr>
          <a:xfrm>
            <a:off x="1187624" y="4546045"/>
            <a:ext cx="2088232" cy="136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475327" y="3782043"/>
            <a:ext cx="1144345" cy="2877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4795" y="3212976"/>
            <a:ext cx="864096" cy="238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298430" y="2636912"/>
            <a:ext cx="769514" cy="2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251398" y="4069795"/>
            <a:ext cx="816546" cy="238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86" y="230781"/>
            <a:ext cx="68103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椭圆 23"/>
          <p:cNvSpPr/>
          <p:nvPr/>
        </p:nvSpPr>
        <p:spPr>
          <a:xfrm>
            <a:off x="2819647" y="332656"/>
            <a:ext cx="632435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3659671" y="764704"/>
            <a:ext cx="1056345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3" idx="7"/>
          </p:cNvCxnSpPr>
          <p:nvPr/>
        </p:nvCxnSpPr>
        <p:spPr>
          <a:xfrm flipV="1">
            <a:off x="3948364" y="764704"/>
            <a:ext cx="839660" cy="33399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7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4049"/>
            <a:ext cx="2880000" cy="221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09706"/>
            <a:ext cx="2880000" cy="221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98412"/>
            <a:ext cx="2880000" cy="223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17609"/>
            <a:ext cx="2880000" cy="220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01525"/>
            <a:ext cx="2880000" cy="22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96" y="3822519"/>
            <a:ext cx="2880000" cy="219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12830" y="332656"/>
            <a:ext cx="5195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y=chirp(t,50,1,500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)+chirp(t,10,1,200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总体平均经验模态分解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397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总体平均经验模态分解（</a:t>
            </a:r>
            <a:r>
              <a:rPr lang="en-US" altLang="zh-CN" dirty="0" smtClean="0"/>
              <a:t>EEMD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程序中注意事项：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25146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611560" y="3429000"/>
            <a:ext cx="25922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55576" y="3140968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39952" y="4005064"/>
            <a:ext cx="4752528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77072"/>
            <a:ext cx="38290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3" y="5612085"/>
            <a:ext cx="43529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02457"/>
            <a:ext cx="53816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88840"/>
            <a:ext cx="48387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491880" y="1124744"/>
            <a:ext cx="5597649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907704" y="2492896"/>
            <a:ext cx="1506488" cy="79208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5"/>
            <a:endCxn id="6" idx="1"/>
          </p:cNvCxnSpPr>
          <p:nvPr/>
        </p:nvCxnSpPr>
        <p:spPr>
          <a:xfrm>
            <a:off x="2824216" y="3797776"/>
            <a:ext cx="1315736" cy="157544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067944" y="1124744"/>
            <a:ext cx="2202557" cy="57035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716016" y="2060848"/>
            <a:ext cx="2232248" cy="50405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932040" y="4221088"/>
            <a:ext cx="2376264" cy="46402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932040" y="5612085"/>
            <a:ext cx="1584175" cy="5286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3"/>
          <a:stretch/>
        </p:blipFill>
        <p:spPr>
          <a:xfrm>
            <a:off x="179388" y="3645024"/>
            <a:ext cx="4321175" cy="2205952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3"/>
          <a:stretch/>
        </p:blipFill>
        <p:spPr bwMode="auto">
          <a:xfrm>
            <a:off x="4643438" y="3527303"/>
            <a:ext cx="4321175" cy="220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9409"/>
            <a:ext cx="36004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474738" y="5661248"/>
            <a:ext cx="2089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600" dirty="0"/>
              <a:t>EEMD</a:t>
            </a:r>
            <a:r>
              <a:rPr lang="zh-CN" altLang="en-US" sz="1600" dirty="0"/>
              <a:t>分解结果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083250" y="5683151"/>
            <a:ext cx="208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600" dirty="0"/>
              <a:t>EMD</a:t>
            </a:r>
            <a:r>
              <a:rPr lang="zh-CN" altLang="en-US" sz="1600" dirty="0"/>
              <a:t>分解结果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3648" y="320368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模拟信号各分量</a:t>
            </a:r>
            <a:endParaRPr lang="zh-CN" altLang="en-US" dirty="0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032" y="476672"/>
            <a:ext cx="3600000" cy="2695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0152" y="320756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模拟叠加信号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4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径向对数功率谱</a:t>
            </a:r>
            <a:endParaRPr lang="en-US" altLang="zh-CN" sz="2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其它小程序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754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径向对数功率谱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程序中注意事项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35052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59817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47778"/>
            <a:ext cx="64389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23728" y="3429000"/>
            <a:ext cx="6912768" cy="32403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endCxn id="4" idx="0"/>
          </p:cNvCxnSpPr>
          <p:nvPr/>
        </p:nvCxnSpPr>
        <p:spPr>
          <a:xfrm>
            <a:off x="3131840" y="2924944"/>
            <a:ext cx="2448272" cy="504056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915816" y="3789040"/>
            <a:ext cx="3096344" cy="274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15816" y="5301208"/>
            <a:ext cx="59348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5552748" cy="4525963"/>
          </a:xfrm>
        </p:spPr>
      </p:pic>
    </p:spTree>
    <p:extLst>
      <p:ext uri="{BB962C8B-B14F-4D97-AF65-F5344CB8AC3E}">
        <p14:creationId xmlns:p14="http://schemas.microsoft.com/office/powerpoint/2010/main" val="5416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场源似深度：                       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   </a:t>
            </a:r>
            <a:r>
              <a:rPr lang="zh-CN" altLang="en-US" dirty="0" smtClean="0"/>
              <a:t>其中，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为拟合直线斜率。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 </a:t>
            </a:r>
            <a:endParaRPr lang="en-US" altLang="zh-CN" dirty="0"/>
          </a:p>
        </p:txBody>
      </p:sp>
      <p:pic>
        <p:nvPicPr>
          <p:cNvPr id="4098" name="Picture 2" descr="叠加异常对数功率谱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390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径向对数功率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62645"/>
            <a:ext cx="3333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36357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模型叠加异常径向对数功率谱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36450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模型分解异常径向对数功率谱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rot="1861594">
            <a:off x="4932040" y="1427714"/>
            <a:ext cx="1296144" cy="322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4621808">
            <a:off x="4816331" y="2603117"/>
            <a:ext cx="720080" cy="1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3690402">
            <a:off x="784337" y="2537181"/>
            <a:ext cx="360040" cy="11581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474848">
            <a:off x="1098059" y="2895699"/>
            <a:ext cx="1260140" cy="1858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16822"/>
              </p:ext>
            </p:extLst>
          </p:nvPr>
        </p:nvGraphicFramePr>
        <p:xfrm>
          <a:off x="2447764" y="4437112"/>
          <a:ext cx="1404156" cy="84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公式" r:id="rId5" imgW="647419" imgH="393529" progId="Equation.3">
                  <p:embed/>
                </p:oleObj>
              </mc:Choice>
              <mc:Fallback>
                <p:oleObj name="公式" r:id="rId5" imgW="647419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4437112"/>
                        <a:ext cx="1404156" cy="846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7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5272" y="1423317"/>
            <a:ext cx="7283152" cy="4525963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边界识别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GMT</a:t>
            </a:r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安装与使用</a:t>
            </a:r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/>
              <a:t>小</a:t>
            </a:r>
            <a:r>
              <a:rPr lang="zh-CN" altLang="en-US" sz="2200" dirty="0" smtClean="0"/>
              <a:t>波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时频分析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总体平均经验模态分解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dirty="0" smtClean="0"/>
              <a:t>径向对数功率谱</a:t>
            </a:r>
            <a:endParaRPr lang="en-US" altLang="zh-CN" sz="2200" dirty="0" smtClean="0"/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FF"/>
                </a:solidFill>
              </a:rPr>
              <a:t>其它小程序</a:t>
            </a:r>
            <a:endParaRPr lang="zh-CN" altLang="en-US" sz="2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其它小程序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3870"/>
            <a:ext cx="643166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1259632" y="3068960"/>
            <a:ext cx="201622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87624" y="3501008"/>
            <a:ext cx="23762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87624" y="4293096"/>
            <a:ext cx="1800200" cy="401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向异常中添加高斯噪声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9" y="2276872"/>
            <a:ext cx="2505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99592" y="2276872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5576" y="2996952"/>
            <a:ext cx="1728192" cy="182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57228"/>
            <a:ext cx="39719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653136"/>
            <a:ext cx="27527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36" r="8977" b="11636"/>
          <a:stretch/>
        </p:blipFill>
        <p:spPr bwMode="auto">
          <a:xfrm>
            <a:off x="2627784" y="5373216"/>
            <a:ext cx="6433089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411760" y="3717032"/>
            <a:ext cx="6649113" cy="2448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6" idx="4"/>
            <a:endCxn id="7" idx="1"/>
          </p:cNvCxnSpPr>
          <p:nvPr/>
        </p:nvCxnSpPr>
        <p:spPr>
          <a:xfrm>
            <a:off x="1619672" y="3179254"/>
            <a:ext cx="792088" cy="176191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229600" cy="3555907"/>
          </a:xfrm>
        </p:spPr>
      </p:pic>
      <p:sp>
        <p:nvSpPr>
          <p:cNvPr id="5" name="TextBox 4"/>
          <p:cNvSpPr txBox="1"/>
          <p:nvPr/>
        </p:nvSpPr>
        <p:spPr>
          <a:xfrm>
            <a:off x="1907704" y="558924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原始异常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58924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加有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5%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高斯白噪声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小波空域相关系数法去噪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331475"/>
            <a:ext cx="36861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899592" y="2852936"/>
            <a:ext cx="2678063" cy="192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55576" y="2331475"/>
            <a:ext cx="3600400" cy="4725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93" y="3540470"/>
            <a:ext cx="52387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93" y="4365104"/>
            <a:ext cx="61626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296864" y="3356992"/>
            <a:ext cx="6679704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6" idx="0"/>
          </p:cNvCxnSpPr>
          <p:nvPr/>
        </p:nvCxnSpPr>
        <p:spPr>
          <a:xfrm>
            <a:off x="2915816" y="3045850"/>
            <a:ext cx="2720900" cy="3111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347864" y="3540470"/>
            <a:ext cx="3816424" cy="24857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203848" y="4365104"/>
            <a:ext cx="1800200" cy="50405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94" y="1844824"/>
            <a:ext cx="4762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5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小波模极大值去噪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35619"/>
            <a:ext cx="3816424" cy="1205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44672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013176"/>
            <a:ext cx="4434917" cy="179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323528" y="2708920"/>
            <a:ext cx="45365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47864" y="3735619"/>
            <a:ext cx="5328592" cy="307423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4" idx="4"/>
            <a:endCxn id="5" idx="1"/>
          </p:cNvCxnSpPr>
          <p:nvPr/>
        </p:nvCxnSpPr>
        <p:spPr>
          <a:xfrm>
            <a:off x="2591780" y="3212976"/>
            <a:ext cx="756084" cy="205976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067944" y="3933056"/>
            <a:ext cx="324036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51920" y="5200727"/>
            <a:ext cx="1764196" cy="820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2816"/>
            <a:ext cx="50292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9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位</a:t>
            </a:r>
            <a:r>
              <a:rPr lang="zh-CN" altLang="en-US" dirty="0" smtClean="0"/>
              <a:t>场中提取数据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方向的起止范围即可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204864"/>
            <a:ext cx="6840761" cy="138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00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" y="913412"/>
            <a:ext cx="3000936" cy="222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81" y="923561"/>
            <a:ext cx="2955756" cy="220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52836"/>
            <a:ext cx="2952328" cy="2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" y="3501008"/>
            <a:ext cx="2982420" cy="225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92" y="3478043"/>
            <a:ext cx="3020345" cy="227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985" y="3486746"/>
            <a:ext cx="2955877" cy="226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6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92558" y="29673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谢谢大家！！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855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000" dirty="0" smtClean="0"/>
              <a:t>六种算子边界识别方法</a:t>
            </a:r>
            <a:endParaRPr lang="zh-CN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3" y="1988840"/>
            <a:ext cx="59245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14" y="3861049"/>
            <a:ext cx="351907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51356"/>
            <a:ext cx="3228975" cy="29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467544" y="6093296"/>
            <a:ext cx="3372991" cy="18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1812839">
            <a:off x="4331948" y="4127516"/>
            <a:ext cx="2016224" cy="79462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504" y="2276872"/>
            <a:ext cx="122413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58293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32575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861048"/>
            <a:ext cx="34480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 rot="1812839">
            <a:off x="4130935" y="3622732"/>
            <a:ext cx="2016224" cy="79462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7504" y="1988840"/>
            <a:ext cx="187220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6119" y="6058260"/>
            <a:ext cx="374441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3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" y="188640"/>
            <a:ext cx="58293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60514"/>
            <a:ext cx="3267075" cy="306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0" y="404664"/>
            <a:ext cx="13316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5496" y="908720"/>
            <a:ext cx="17281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496" y="2852936"/>
            <a:ext cx="518457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71600" y="6165304"/>
            <a:ext cx="3267075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32004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右箭头 10"/>
          <p:cNvSpPr/>
          <p:nvPr/>
        </p:nvSpPr>
        <p:spPr>
          <a:xfrm rot="1812839">
            <a:off x="4301665" y="3882339"/>
            <a:ext cx="2016224" cy="79462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692</Words>
  <Application>Microsoft Office PowerPoint</Application>
  <PresentationFormat>全屏显示(4:3)</PresentationFormat>
  <Paragraphs>197</Paragraphs>
  <Slides>60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2" baseType="lpstr">
      <vt:lpstr>Office 主题</vt:lpstr>
      <vt:lpstr>公式</vt:lpstr>
      <vt:lpstr>CCH小组讨论会</vt:lpstr>
      <vt:lpstr>目录</vt:lpstr>
      <vt:lpstr>目录</vt:lpstr>
      <vt:lpstr>            边界识别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GMT安装与使用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一维经验模态分解（EMD）</vt:lpstr>
      <vt:lpstr>PowerPoint 演示文稿</vt:lpstr>
      <vt:lpstr>PowerPoint 演示文稿</vt:lpstr>
      <vt:lpstr>二维经验模态分解（BEMD）</vt:lpstr>
      <vt:lpstr>PowerPoint 演示文稿</vt:lpstr>
      <vt:lpstr>PowerPoint 演示文稿</vt:lpstr>
      <vt:lpstr>目录</vt:lpstr>
      <vt:lpstr>一维位场小波</vt:lpstr>
      <vt:lpstr>PowerPoint 演示文稿</vt:lpstr>
      <vt:lpstr>PowerPoint 演示文稿</vt:lpstr>
      <vt:lpstr>二维位场小波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目录</vt:lpstr>
      <vt:lpstr>总体平均经验模态分解（EEMD）</vt:lpstr>
      <vt:lpstr>PowerPoint 演示文稿</vt:lpstr>
      <vt:lpstr>目录</vt:lpstr>
      <vt:lpstr>径向对数功率谱</vt:lpstr>
      <vt:lpstr>PowerPoint 演示文稿</vt:lpstr>
      <vt:lpstr>目录</vt:lpstr>
      <vt:lpstr>其它小程序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位场中提取数据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shxzhang</dc:creator>
  <cp:lastModifiedBy>shxzhang</cp:lastModifiedBy>
  <cp:revision>82</cp:revision>
  <dcterms:created xsi:type="dcterms:W3CDTF">2015-06-14T06:12:03Z</dcterms:created>
  <dcterms:modified xsi:type="dcterms:W3CDTF">2015-06-17T03:50:09Z</dcterms:modified>
</cp:coreProperties>
</file>